
<file path=[Content_Types].xml><?xml version="1.0" encoding="utf-8"?>
<Types xmlns="http://schemas.openxmlformats.org/package/2006/content-types"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2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[Copy of thurs end uncertainity list.xlsx]Idea1!PivotTable2</c:name>
    <c:fmtId val="10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Participants</a:t>
            </a:r>
            <a:r>
              <a:rPr lang="en-US" b="1" baseline="0"/>
              <a:t> from various Sectors</a:t>
            </a: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ivotFmts>
      <c:pivotFmt>
        <c:idx val="0"/>
        <c:spPr>
          <a:solidFill>
            <a:srgbClr val="D2D2D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rgbClr val="ED7331"/>
          </a:solidFill>
          <a:ln>
            <a:noFill/>
          </a:ln>
          <a:effectLst/>
        </c:spPr>
      </c:pivotFmt>
      <c:pivotFmt>
        <c:idx val="2"/>
        <c:spPr>
          <a:solidFill>
            <a:srgbClr val="ED7331"/>
          </a:solidFill>
          <a:ln>
            <a:noFill/>
          </a:ln>
          <a:effectLst/>
        </c:spPr>
      </c:pivotFmt>
      <c:pivotFmt>
        <c:idx val="3"/>
        <c:spPr>
          <a:solidFill>
            <a:srgbClr val="D2D2D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rgbClr val="ED7331"/>
          </a:solidFill>
          <a:ln>
            <a:noFill/>
          </a:ln>
          <a:effectLst/>
        </c:spPr>
      </c:pivotFmt>
      <c:pivotFmt>
        <c:idx val="5"/>
        <c:spPr>
          <a:solidFill>
            <a:srgbClr val="ED7331"/>
          </a:solidFill>
          <a:ln>
            <a:noFill/>
          </a:ln>
          <a:effectLst/>
        </c:spPr>
      </c:pivotFmt>
      <c:pivotFmt>
        <c:idx val="6"/>
        <c:spPr>
          <a:solidFill>
            <a:srgbClr val="D2D2D2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rgbClr val="ED7331"/>
          </a:solidFill>
          <a:ln>
            <a:noFill/>
          </a:ln>
          <a:effectLst/>
        </c:spPr>
      </c:pivotFmt>
      <c:pivotFmt>
        <c:idx val="8"/>
        <c:spPr>
          <a:solidFill>
            <a:srgbClr val="ED7331"/>
          </a:solidFill>
          <a:ln>
            <a:noFill/>
          </a:ln>
          <a:effectLst/>
        </c:spPr>
      </c:pivotFmt>
    </c:pivotFmts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Idea1!$B$2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D2D2D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D73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1A9-4C38-BB40-D64287455C49}"/>
              </c:ext>
            </c:extLst>
          </c:dPt>
          <c:dPt>
            <c:idx val="1"/>
            <c:invertIfNegative val="0"/>
            <c:bubble3D val="0"/>
            <c:spPr>
              <a:solidFill>
                <a:srgbClr val="ED733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1A9-4C38-BB40-D64287455C49}"/>
              </c:ext>
            </c:extLst>
          </c:dPt>
          <c:cat>
            <c:strRef>
              <c:f>Idea1!$A$3:$A$10</c:f>
              <c:strCache>
                <c:ptCount val="7"/>
                <c:pt idx="0">
                  <c:v>Research</c:v>
                </c:pt>
                <c:pt idx="1">
                  <c:v>Consulting</c:v>
                </c:pt>
                <c:pt idx="2">
                  <c:v>Water Utility</c:v>
                </c:pt>
                <c:pt idx="3">
                  <c:v>State Govt</c:v>
                </c:pt>
                <c:pt idx="4">
                  <c:v>Education</c:v>
                </c:pt>
                <c:pt idx="5">
                  <c:v>Local Govt</c:v>
                </c:pt>
                <c:pt idx="6">
                  <c:v>NGO</c:v>
                </c:pt>
              </c:strCache>
            </c:strRef>
          </c:cat>
          <c:val>
            <c:numRef>
              <c:f>Idea1!$B$3:$B$10</c:f>
              <c:numCache>
                <c:formatCode>General</c:formatCode>
                <c:ptCount val="7"/>
                <c:pt idx="0">
                  <c:v>41</c:v>
                </c:pt>
                <c:pt idx="1">
                  <c:v>39</c:v>
                </c:pt>
                <c:pt idx="2">
                  <c:v>20</c:v>
                </c:pt>
                <c:pt idx="3">
                  <c:v>18</c:v>
                </c:pt>
                <c:pt idx="4">
                  <c:v>10</c:v>
                </c:pt>
                <c:pt idx="5">
                  <c:v>8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A9-4C38-BB40-D64287455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overlap val="100"/>
        <c:axId val="518169848"/>
        <c:axId val="518175096"/>
      </c:barChart>
      <c:catAx>
        <c:axId val="518169848"/>
        <c:scaling>
          <c:orientation val="maxMin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 i="0"/>
                  <a:t>Sector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175096"/>
        <c:crosses val="autoZero"/>
        <c:auto val="1"/>
        <c:lblAlgn val="ctr"/>
        <c:lblOffset val="100"/>
        <c:noMultiLvlLbl val="0"/>
      </c:catAx>
      <c:valAx>
        <c:axId val="518175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Number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8169848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A9AB4-9881-4791-B777-8838B9442F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68A70-45D8-426F-BD30-CDA029A2F7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F846E-A236-48C6-BDD0-9D2FEE64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A6258-1993-4569-950B-5D4C2CEAE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48C6B8-D5B6-4E3F-991B-018CDE35C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74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5C0D3-6A48-4511-A202-1530DBABD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920D0-9968-42EB-AEA5-D81245A5E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22338-CA56-480F-96A2-7E676344E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7A0EB-2BC5-42F0-9C4E-BF2484018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F21C6-26AF-4A60-9719-64898EA15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11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1B4E7E-39B7-4A30-8A7C-2CA67FDAC9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8E92D7-3527-4656-A179-0EE239F79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D238B9-2091-43FA-AFAA-2DC991184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EDD0E-89B6-487B-987D-52115426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39BE1-1A93-45EB-99D6-45F983A45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81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F0444-D39E-4036-BE9E-22E101E22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3E862-4A22-456B-9DF6-50ADC4474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339D5-45A0-4F57-B27C-B909A6F9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C9EEA-C280-4096-99A1-CBA2606C9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6CBF3-893C-4D71-BBFD-18F811708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46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CC103-5654-4C57-BFD8-2409E209B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EC66A-DD8D-403B-B163-63A3EEDD0B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8F13A-A915-4DC5-AD99-92571F44B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8ED9A7-3EBD-4E5C-AEE2-DCE5445B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66A05-4D11-49CE-BA56-E9A1A0E74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0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C76F4-D3CE-4685-937E-1B3A48CAB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7DCE0-B61D-4F6D-AF90-FD5321EAE4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EC01D-87AB-4D9F-AD01-0D266A9710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4B3A45-CD59-484A-90AE-BB4FCB6AF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E97FEC-4ADC-4A7F-A32D-DFD4E7C3F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8C9604-1CCA-47B8-95F1-36CDF193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528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8109-4995-4412-8ADD-6196C5AB9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84FE1-9D2D-44EF-BF3A-A1BBDDE3A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5D2B29-D122-4DBF-9003-472688E3CF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A7A255-CAD8-444A-8D68-2148363E9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46EDF-0AF3-40E3-947D-756A2880D6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2DE846-D131-49B2-9B15-DE444F26D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51D9B6-7E66-4EF2-88CF-0C1E786B3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E587F0-C47D-4476-A1D3-D7009F510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54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784EE-6CF7-4666-A4F7-84A035F08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681A04-C2C7-4085-B54A-3BC93789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D8C2E1-8295-455F-A335-5C8DFC94A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2389BE-1CA9-4D36-8E90-500828854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46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525139-2B0A-455C-B999-33E3A4AB1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F90087-281A-430A-ADF5-CFA118654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662678-E7BE-4A93-88CF-B9F8C107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A926B-4027-48FE-98AE-3DC3EE6CC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A6390-06D3-4205-9CAA-11CC1D5DB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C3C7A7-2322-4614-8070-9FACF02F5C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043F0C-8D9E-4E6E-B84E-15249DCE4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33A57-D05E-4A62-86CA-16CFA0103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86873-EDB7-4904-9F2F-9FB87E67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C7913-3556-4C8D-AE3B-BFEE3006B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D87BEF-D1FC-481B-95BC-FA772168A1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A85BB-4979-422E-9422-0E5F3D91D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42F646-A66A-4DC4-AEF1-3C839F03F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3F58-6B5E-4A29-B589-BDF9DDB7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79C990-1C65-4624-B3D4-EE15F229F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5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0C7B83-F70D-463B-946A-4B86FBEFC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25737-9E58-4F5E-9F7F-CA6AAD82F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1638A8-1A73-4616-B2EF-C0EA369973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BD6B-A38D-484E-A474-875C452503DE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C5830-FEFA-4F4C-96D6-9E1000879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F3A65-AA08-4AE8-B991-E3BB9A8AD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1F367-A86A-4250-B9F8-3093B801C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75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Chart 1" descr="Chart type: Stacked Bar. 'Field1': Research and Consulting appear most often.&#10;&#10;Description automatically generated">
            <a:extLst>
              <a:ext uri="{FF2B5EF4-FFF2-40B4-BE49-F238E27FC236}">
                <a16:creationId xmlns:a16="http://schemas.microsoft.com/office/drawing/2014/main" id="{812074C6-2336-4C3F-A27C-C84E7367291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815172"/>
              </p:ext>
            </p:extLst>
          </p:nvPr>
        </p:nvGraphicFramePr>
        <p:xfrm>
          <a:off x="643467" y="643467"/>
          <a:ext cx="10905066" cy="5571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3178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CF45D95-1AC2-4F84-8CC2-8A37F288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415886"/>
              </p:ext>
            </p:extLst>
          </p:nvPr>
        </p:nvGraphicFramePr>
        <p:xfrm>
          <a:off x="838986" y="584463"/>
          <a:ext cx="7343481" cy="577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7248">
                  <a:extLst>
                    <a:ext uri="{9D8B030D-6E8A-4147-A177-3AD203B41FA5}">
                      <a16:colId xmlns:a16="http://schemas.microsoft.com/office/drawing/2014/main" val="1480198354"/>
                    </a:ext>
                  </a:extLst>
                </a:gridCol>
                <a:gridCol w="1274488">
                  <a:extLst>
                    <a:ext uri="{9D8B030D-6E8A-4147-A177-3AD203B41FA5}">
                      <a16:colId xmlns:a16="http://schemas.microsoft.com/office/drawing/2014/main" val="1054039701"/>
                    </a:ext>
                  </a:extLst>
                </a:gridCol>
                <a:gridCol w="697935">
                  <a:extLst>
                    <a:ext uri="{9D8B030D-6E8A-4147-A177-3AD203B41FA5}">
                      <a16:colId xmlns:a16="http://schemas.microsoft.com/office/drawing/2014/main" val="442432079"/>
                    </a:ext>
                  </a:extLst>
                </a:gridCol>
                <a:gridCol w="697935">
                  <a:extLst>
                    <a:ext uri="{9D8B030D-6E8A-4147-A177-3AD203B41FA5}">
                      <a16:colId xmlns:a16="http://schemas.microsoft.com/office/drawing/2014/main" val="1450930121"/>
                    </a:ext>
                  </a:extLst>
                </a:gridCol>
                <a:gridCol w="1800467">
                  <a:extLst>
                    <a:ext uri="{9D8B030D-6E8A-4147-A177-3AD203B41FA5}">
                      <a16:colId xmlns:a16="http://schemas.microsoft.com/office/drawing/2014/main" val="2943260788"/>
                    </a:ext>
                  </a:extLst>
                </a:gridCol>
                <a:gridCol w="1355408">
                  <a:extLst>
                    <a:ext uri="{9D8B030D-6E8A-4147-A177-3AD203B41FA5}">
                      <a16:colId xmlns:a16="http://schemas.microsoft.com/office/drawing/2014/main" val="1217043890"/>
                    </a:ext>
                  </a:extLst>
                </a:gridCol>
              </a:tblGrid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Australia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Participants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Country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Participants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4041143337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Brisbane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The Netherlands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500539090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Melbourne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India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2715636144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Canberra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Ghana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1919028354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Sydney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USA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2685032130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Adelaide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New Zealand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2963039740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Gold Coast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Fiji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2385617126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Toowoomba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Serbia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3029056882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Perth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Brasil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3000133022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Logan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Singapore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785953874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Queanbeyan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South Africa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215922272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Amamoor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Canada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3667673327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Buronga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Uganda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4246012304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Cairns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Iran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778763627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Ipswich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235654198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Bundaberg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3068779132"/>
                  </a:ext>
                </a:extLst>
              </a:tr>
              <a:tr h="348282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1057986117"/>
                  </a:ext>
                </a:extLst>
              </a:tr>
              <a:tr h="3194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118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Total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2099" marR="12099" marT="12099" marB="0" anchor="b"/>
                </a:tc>
                <a:extLst>
                  <a:ext uri="{0D108BD9-81ED-4DB2-BD59-A6C34878D82A}">
                    <a16:rowId xmlns:a16="http://schemas.microsoft.com/office/drawing/2014/main" val="3397132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53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74</Words>
  <Application>Microsoft Office PowerPoint</Application>
  <PresentationFormat>Widescreen</PresentationFormat>
  <Paragraphs>67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Piet Filet</dc:creator>
  <cp:lastModifiedBy>Piet Filet</cp:lastModifiedBy>
  <cp:revision>2</cp:revision>
  <dcterms:created xsi:type="dcterms:W3CDTF">2020-06-14T21:31:52Z</dcterms:created>
  <dcterms:modified xsi:type="dcterms:W3CDTF">2020-06-16T07:18:33Z</dcterms:modified>
</cp:coreProperties>
</file>