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48" y="22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staff.ad.griffith.edu.au\ud\fr\S2772599\Documents\Documents\EEP\Events\2020\Remote%20Sensing\partcipants%20fri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[partcipants fri22.xlsx]Sector ..!PivotTable3</c:name>
    <c:fmtId val="1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Participants from each Sector Group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rgbClr val="D2D2D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ED7331"/>
          </a:solidFill>
          <a:ln>
            <a:noFill/>
          </a:ln>
          <a:effectLst/>
        </c:spPr>
      </c:pivotFmt>
      <c:pivotFmt>
        <c:idx val="2"/>
        <c:spPr>
          <a:solidFill>
            <a:srgbClr val="ED7331"/>
          </a:solidFill>
          <a:ln>
            <a:noFill/>
          </a:ln>
          <a:effectLst/>
        </c:spPr>
      </c:pivotFmt>
      <c:pivotFmt>
        <c:idx val="3"/>
        <c:spPr>
          <a:solidFill>
            <a:srgbClr val="D2D2D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ED7331"/>
          </a:solidFill>
          <a:ln>
            <a:noFill/>
          </a:ln>
          <a:effectLst/>
        </c:spPr>
      </c:pivotFmt>
      <c:pivotFmt>
        <c:idx val="5"/>
        <c:spPr>
          <a:solidFill>
            <a:srgbClr val="ED7331"/>
          </a:solidFill>
          <a:ln>
            <a:noFill/>
          </a:ln>
          <a:effectLst/>
        </c:spPr>
      </c:pivotFmt>
      <c:pivotFmt>
        <c:idx val="6"/>
        <c:spPr>
          <a:solidFill>
            <a:srgbClr val="D2D2D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ED7331"/>
          </a:solidFill>
          <a:ln>
            <a:noFill/>
          </a:ln>
          <a:effectLst/>
        </c:spPr>
      </c:pivotFmt>
      <c:pivotFmt>
        <c:idx val="8"/>
        <c:spPr>
          <a:solidFill>
            <a:srgbClr val="ED7331"/>
          </a:solidFill>
          <a:ln>
            <a:noFill/>
          </a:ln>
          <a:effectLst/>
        </c:spPr>
      </c:pivotFmt>
    </c:pivotFmts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'Sector ..'!$B$2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D2D2D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D73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D4B-49C0-A4E6-2EC4A567CF8D}"/>
              </c:ext>
            </c:extLst>
          </c:dPt>
          <c:dPt>
            <c:idx val="1"/>
            <c:invertIfNegative val="0"/>
            <c:bubble3D val="0"/>
            <c:spPr>
              <a:solidFill>
                <a:srgbClr val="ED73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D4B-49C0-A4E6-2EC4A567CF8D}"/>
              </c:ext>
            </c:extLst>
          </c:dPt>
          <c:cat>
            <c:strRef>
              <c:f>'Sector ..'!$A$3:$A$11</c:f>
              <c:strCache>
                <c:ptCount val="8"/>
                <c:pt idx="0">
                  <c:v>State Govt</c:v>
                </c:pt>
                <c:pt idx="1">
                  <c:v>Research</c:v>
                </c:pt>
                <c:pt idx="2">
                  <c:v>Consulting</c:v>
                </c:pt>
                <c:pt idx="3">
                  <c:v>Education</c:v>
                </c:pt>
                <c:pt idx="4">
                  <c:v>NRM</c:v>
                </c:pt>
                <c:pt idx="5">
                  <c:v>Water Utility</c:v>
                </c:pt>
                <c:pt idx="6">
                  <c:v>Local Govt</c:v>
                </c:pt>
                <c:pt idx="7">
                  <c:v>BoM</c:v>
                </c:pt>
              </c:strCache>
            </c:strRef>
          </c:cat>
          <c:val>
            <c:numRef>
              <c:f>'Sector ..'!$B$3:$B$11</c:f>
              <c:numCache>
                <c:formatCode>General</c:formatCode>
                <c:ptCount val="8"/>
                <c:pt idx="0">
                  <c:v>43</c:v>
                </c:pt>
                <c:pt idx="1">
                  <c:v>42</c:v>
                </c:pt>
                <c:pt idx="2">
                  <c:v>26</c:v>
                </c:pt>
                <c:pt idx="3">
                  <c:v>8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D4B-49C0-A4E6-2EC4A567C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overlap val="100"/>
        <c:axId val="476742080"/>
        <c:axId val="476749624"/>
      </c:barChart>
      <c:catAx>
        <c:axId val="4767420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749624"/>
        <c:crosses val="autoZero"/>
        <c:auto val="1"/>
        <c:lblAlgn val="ctr"/>
        <c:lblOffset val="100"/>
        <c:noMultiLvlLbl val="0"/>
      </c:catAx>
      <c:valAx>
        <c:axId val="476749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/>
                  <a:t>Numbers of participants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742080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2278F-4C16-4BF7-A66A-FA9BA858C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1CC99-BDA9-4469-98CC-CB0E215CF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DF76F-A589-4659-9ED0-8CC90D3B2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CE5A-816D-4979-9C1F-F8763B3767D1}" type="datetimeFigureOut">
              <a:rPr lang="en-AU" smtClean="0"/>
              <a:t>27/05/2020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CE466-E863-47A9-A49B-CB8F27A14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DF816-3734-4A3C-A47E-463023EA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0774-A5E8-4A47-B336-5B5B31CBC6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3866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B03DE-78AE-461D-BC89-738EE8EF0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7C569-7F3D-4ECD-950E-A715264A5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684C6-3967-4638-8820-2142DB5DC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CE5A-816D-4979-9C1F-F8763B3767D1}" type="datetimeFigureOut">
              <a:rPr lang="en-AU" smtClean="0"/>
              <a:t>27/05/2020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C2414-50FF-48E5-B808-8BC6969F6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9CAFC-C0B6-42DA-ABB9-FBE9BC4DD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0774-A5E8-4A47-B336-5B5B31CBC6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60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609791-C653-4EE3-9BDF-E27BD2F363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6A4C9D-8A06-454F-AA55-EDD89AB02C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4CCF0-CB07-47E8-B7ED-5019A43BA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CE5A-816D-4979-9C1F-F8763B3767D1}" type="datetimeFigureOut">
              <a:rPr lang="en-AU" smtClean="0"/>
              <a:t>27/05/2020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FB5EC-6F33-492B-994C-3D81A7B1F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7FA43-7BB3-495D-8DBC-CD857F1E2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0774-A5E8-4A47-B336-5B5B31CBC6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997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A2CCE-DA31-4BC8-9DA4-9D9C42BDC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9B552-E276-4851-BD04-9D2080ED6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8216E-AAD7-4A7C-80E3-DEA52723E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CE5A-816D-4979-9C1F-F8763B3767D1}" type="datetimeFigureOut">
              <a:rPr lang="en-AU" smtClean="0"/>
              <a:t>27/05/2020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A7FCF-D173-41FC-BFF6-573814B56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75819-37E3-4D88-BF44-37D52D37F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0774-A5E8-4A47-B336-5B5B31CBC6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3329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9F337-EA36-415E-BCF3-EDDB47532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B76340-FF0C-4FEB-80F3-9F37595B1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71785-4890-4B7F-8447-1EBAAC195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CE5A-816D-4979-9C1F-F8763B3767D1}" type="datetimeFigureOut">
              <a:rPr lang="en-AU" smtClean="0"/>
              <a:t>27/05/2020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187AF-64C5-46F8-8B3C-2CBE1BA62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7481E-197A-4EBC-A438-8690EF587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0774-A5E8-4A47-B336-5B5B31CBC6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123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59593-B336-4DCF-96CC-09B53DCC1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7B1C1-7B13-4C60-B1B4-5E00186F74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4F0C99-9A1E-4C32-A580-9838C7388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2139E6-1A03-44E7-B8EB-70F2E8053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CE5A-816D-4979-9C1F-F8763B3767D1}" type="datetimeFigureOut">
              <a:rPr lang="en-AU" smtClean="0"/>
              <a:t>27/05/2020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85890-31D1-4CE9-91A0-7022E1BE4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47614-0238-4101-BC9B-2691A3966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0774-A5E8-4A47-B336-5B5B31CBC6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2139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9E366-D259-420C-AE9A-CDB29D456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EFB202-FD04-4555-B56A-8A9E45BC6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765400-2D04-463F-A915-606AF9CAC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D446A5-D674-4C5C-8966-061A25B41D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D134B2-A49E-458B-BCCF-497B8148CE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2B956-DF10-4123-B1A3-68B8B0478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CE5A-816D-4979-9C1F-F8763B3767D1}" type="datetimeFigureOut">
              <a:rPr lang="en-AU" smtClean="0"/>
              <a:t>27/05/2020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D975E4-635D-4CD9-B221-285DD7D0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B382D1-67AD-4056-BD51-D0BFF70C5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0774-A5E8-4A47-B336-5B5B31CBC6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608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5044E-5F02-42E9-B4C8-A672BDFB5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2D164-1CB2-4F7F-BC1A-A791330C2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CE5A-816D-4979-9C1F-F8763B3767D1}" type="datetimeFigureOut">
              <a:rPr lang="en-AU" smtClean="0"/>
              <a:t>27/05/2020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A013C0-159F-4BFE-8B5C-D295FC293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EF06A2-0B9F-4B11-B31B-BE34D008F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0774-A5E8-4A47-B336-5B5B31CBC6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373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1E75F7-89B1-492D-9B45-465846D81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CE5A-816D-4979-9C1F-F8763B3767D1}" type="datetimeFigureOut">
              <a:rPr lang="en-AU" smtClean="0"/>
              <a:t>27/05/2020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4FBC6B-85E4-4BC4-B453-A1DE1BB8F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85605-2280-4E97-8122-5912E2E0E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0774-A5E8-4A47-B336-5B5B31CBC6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079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E0D32-A09B-4108-921D-F985B87CA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E62A1-3974-4EA6-8374-677047747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34156C-9EAE-4745-90CD-7E954B4AAA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041D19-5937-4954-A151-FF2D48E05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CE5A-816D-4979-9C1F-F8763B3767D1}" type="datetimeFigureOut">
              <a:rPr lang="en-AU" smtClean="0"/>
              <a:t>27/05/2020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DFCF8A-0629-4746-ABD4-EAB987D9F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E2DDE-7543-4AC7-8974-FEC402AC0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0774-A5E8-4A47-B336-5B5B31CBC6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675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DBB75-F295-4FC1-BC4A-7AA5A0AE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A9B764-0309-4579-A24D-B7B7719905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262ED5-9FF6-4A4A-9761-3E0742C3C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2786F8-7E78-4931-B8D9-329D1A5DB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CE5A-816D-4979-9C1F-F8763B3767D1}" type="datetimeFigureOut">
              <a:rPr lang="en-AU" smtClean="0"/>
              <a:t>27/05/2020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CE97C-9ABA-4093-B331-EFED6DC64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E0EC8F-2B69-4118-9022-9783873D8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0774-A5E8-4A47-B336-5B5B31CBC6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702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D50CB5-31BC-4FED-9CAE-3CE848AF6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088C68-8653-4B98-9C16-EC6D7CFAD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C7D5B-D7C7-485E-8873-EFC812F3D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FCE5A-816D-4979-9C1F-F8763B3767D1}" type="datetimeFigureOut">
              <a:rPr lang="en-AU" smtClean="0"/>
              <a:t>27/05/2020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12F73-7952-4242-AF40-894ECB988C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958BA-89F7-43E1-8ADD-8CDA41841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40774-A5E8-4A47-B336-5B5B31CBC6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53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 descr="Chart type: Stacked Bar. 'Column1': State Govt and Research appear most often.&#10;&#10;Description automatically generated">
            <a:extLst>
              <a:ext uri="{FF2B5EF4-FFF2-40B4-BE49-F238E27FC236}">
                <a16:creationId xmlns:a16="http://schemas.microsoft.com/office/drawing/2014/main" id="{11594E43-5F8C-4E5C-940E-8BB3C7AF5A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7469189"/>
              </p:ext>
            </p:extLst>
          </p:nvPr>
        </p:nvGraphicFramePr>
        <p:xfrm>
          <a:off x="643467" y="643467"/>
          <a:ext cx="10905066" cy="557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3949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7B9BBA1-F500-4F11-AE0B-4030F945AD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753922"/>
              </p:ext>
            </p:extLst>
          </p:nvPr>
        </p:nvGraphicFramePr>
        <p:xfrm>
          <a:off x="2426217" y="135732"/>
          <a:ext cx="7162248" cy="5828789"/>
        </p:xfrm>
        <a:graphic>
          <a:graphicData uri="http://schemas.openxmlformats.org/drawingml/2006/table">
            <a:tbl>
              <a:tblPr/>
              <a:tblGrid>
                <a:gridCol w="1746476">
                  <a:extLst>
                    <a:ext uri="{9D8B030D-6E8A-4147-A177-3AD203B41FA5}">
                      <a16:colId xmlns:a16="http://schemas.microsoft.com/office/drawing/2014/main" val="2337055709"/>
                    </a:ext>
                  </a:extLst>
                </a:gridCol>
                <a:gridCol w="1584470">
                  <a:extLst>
                    <a:ext uri="{9D8B030D-6E8A-4147-A177-3AD203B41FA5}">
                      <a16:colId xmlns:a16="http://schemas.microsoft.com/office/drawing/2014/main" val="2042446342"/>
                    </a:ext>
                  </a:extLst>
                </a:gridCol>
                <a:gridCol w="500354">
                  <a:extLst>
                    <a:ext uri="{9D8B030D-6E8A-4147-A177-3AD203B41FA5}">
                      <a16:colId xmlns:a16="http://schemas.microsoft.com/office/drawing/2014/main" val="3132907520"/>
                    </a:ext>
                  </a:extLst>
                </a:gridCol>
                <a:gridCol w="1792764">
                  <a:extLst>
                    <a:ext uri="{9D8B030D-6E8A-4147-A177-3AD203B41FA5}">
                      <a16:colId xmlns:a16="http://schemas.microsoft.com/office/drawing/2014/main" val="3347446217"/>
                    </a:ext>
                  </a:extLst>
                </a:gridCol>
                <a:gridCol w="1538184">
                  <a:extLst>
                    <a:ext uri="{9D8B030D-6E8A-4147-A177-3AD203B41FA5}">
                      <a16:colId xmlns:a16="http://schemas.microsoft.com/office/drawing/2014/main" val="622976852"/>
                    </a:ext>
                  </a:extLst>
                </a:gridCol>
              </a:tblGrid>
              <a:tr h="250994"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8933104"/>
                  </a:ext>
                </a:extLst>
              </a:tr>
              <a:tr h="229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Australia</a:t>
                      </a: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Participants </a:t>
                      </a: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International </a:t>
                      </a: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Participants</a:t>
                      </a:r>
                      <a:endParaRPr lang="en-A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171175"/>
                  </a:ext>
                </a:extLst>
              </a:tr>
              <a:tr h="229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Brisbane</a:t>
                      </a: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India</a:t>
                      </a: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514154"/>
                  </a:ext>
                </a:extLst>
              </a:tr>
              <a:tr h="229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Toowoomba</a:t>
                      </a: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</a:t>
                      </a: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356761"/>
                  </a:ext>
                </a:extLst>
              </a:tr>
              <a:tr h="229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Gold Coast</a:t>
                      </a: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Kenya</a:t>
                      </a: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951003"/>
                  </a:ext>
                </a:extLst>
              </a:tr>
              <a:tr h="229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Rockhampton</a:t>
                      </a: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Colombia</a:t>
                      </a: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875645"/>
                  </a:ext>
                </a:extLst>
              </a:tr>
              <a:tr h="229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Melbourne</a:t>
                      </a: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Bangladesh</a:t>
                      </a: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673955"/>
                  </a:ext>
                </a:extLst>
              </a:tr>
              <a:tr h="229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Sydney</a:t>
                      </a: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Malaysia</a:t>
                      </a: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311635"/>
                  </a:ext>
                </a:extLst>
              </a:tr>
              <a:tr h="229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Mackay</a:t>
                      </a: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107714"/>
                  </a:ext>
                </a:extLst>
              </a:tr>
              <a:tr h="229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Townsville</a:t>
                      </a: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540042"/>
                  </a:ext>
                </a:extLst>
              </a:tr>
              <a:tr h="229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Canberra</a:t>
                      </a: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359663"/>
                  </a:ext>
                </a:extLst>
              </a:tr>
              <a:tr h="229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Newcastle</a:t>
                      </a: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4794721"/>
                  </a:ext>
                </a:extLst>
              </a:tr>
              <a:tr h="229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Cairns</a:t>
                      </a: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86013"/>
                  </a:ext>
                </a:extLst>
              </a:tr>
              <a:tr h="229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Armidale</a:t>
                      </a: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5735478"/>
                  </a:ext>
                </a:extLst>
              </a:tr>
              <a:tr h="229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Warwick</a:t>
                      </a: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364102"/>
                  </a:ext>
                </a:extLst>
              </a:tr>
              <a:tr h="229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Bundaberg</a:t>
                      </a: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967698"/>
                  </a:ext>
                </a:extLst>
              </a:tr>
              <a:tr h="229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Nambour</a:t>
                      </a: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16751"/>
                  </a:ext>
                </a:extLst>
              </a:tr>
              <a:tr h="229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Ayr</a:t>
                      </a: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9819354"/>
                  </a:ext>
                </a:extLst>
              </a:tr>
              <a:tr h="229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Richmond</a:t>
                      </a: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348809"/>
                  </a:ext>
                </a:extLst>
              </a:tr>
              <a:tr h="229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Ipswich</a:t>
                      </a: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730360"/>
                  </a:ext>
                </a:extLst>
              </a:tr>
              <a:tr h="229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Longreach</a:t>
                      </a: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865034"/>
                  </a:ext>
                </a:extLst>
              </a:tr>
              <a:tr h="250994"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597990"/>
                  </a:ext>
                </a:extLst>
              </a:tr>
              <a:tr h="229753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4818" marR="4818" marT="4818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4818" marR="4818" marT="4818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0232978"/>
                  </a:ext>
                </a:extLst>
              </a:tr>
              <a:tr h="250994"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00812"/>
                  </a:ext>
                </a:extLst>
              </a:tr>
              <a:tr h="250994"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18" marR="4818" marT="48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530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796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67</Words>
  <Application>Microsoft Office PowerPoint</Application>
  <PresentationFormat>Widescreen</PresentationFormat>
  <Paragraphs>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Piet Filet</dc:creator>
  <cp:lastModifiedBy>Piet Filet</cp:lastModifiedBy>
  <cp:revision>2</cp:revision>
  <dcterms:created xsi:type="dcterms:W3CDTF">2020-05-26T23:51:42Z</dcterms:created>
  <dcterms:modified xsi:type="dcterms:W3CDTF">2020-05-26T23:55:42Z</dcterms:modified>
</cp:coreProperties>
</file>